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6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č Ondřej" initials="BO" lastIdx="4" clrIdx="0">
    <p:extLst>
      <p:ext uri="{19B8F6BF-5375-455C-9EA6-DF929625EA0E}">
        <p15:presenceInfo xmlns:p15="http://schemas.microsoft.com/office/powerpoint/2012/main" userId="Barč Ondře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18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1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F555F-7B9C-44C9-BC8A-B49B841B9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61F6AE-ED9A-42A2-86BE-26626FABB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39F254-0B43-4268-A18D-32D1E05D1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8E8C38-CD53-4F8B-8675-18F88521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4818A2-C39A-4EF5-8DF9-1876B94BA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1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4405C-8CBC-416A-ABA4-FF42B45FD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30D7B2-A107-4DFF-B7F4-FA98DDAC8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9DB5DF-BEE4-4F25-8105-40819A4F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26403E-A700-49FD-82E4-3E27DD04E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5C74A7-D606-4167-B689-E0D9BE76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87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583A6D-6789-41B9-B4E9-A6F87232C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4FC3DC-EE6D-4CF5-8A3D-1B48A6B2C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0B8658-AB5B-4EA5-86ED-B98331D3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4B1506-B84B-4F7A-B6A1-06573A288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0C9051-0D16-473A-B0F1-919033603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98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C0A95-3D7C-4024-97F8-03F2A3BF4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83ECD-AEFB-425B-8065-252110E5B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27955-8CEA-4EF5-A317-2BF327D9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B7C431-B5BE-45D7-9E54-3FAF1BEC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96ECAC-09BF-4781-A2C0-034BEB2A9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97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569BB-75CB-4C4D-9888-04780B7E2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693B69-056C-4B4E-B6BF-13D427E0E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D73D64-70A6-4E5B-9E01-B733EFFFB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582B78-D33D-4A2E-B758-A032ED76D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C04CDB-55A8-4923-97ED-43A88C08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59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A06E1-E333-4B03-A250-525746BC2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2DA9B9-7739-443B-97EA-BABD5C7D0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E557D0-E4AF-4623-A1F3-37F3231FE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351714-ED20-4C4B-A58E-DE65CD1C8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88E795-310B-4BF6-B964-42BA01BB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591BFC-EAC6-4F2F-82B4-1798249C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73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D665D-8D5E-4538-9D3B-698FF5F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34AD4C-E2FC-406D-8CC1-115E43225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DD79F0-32AC-456B-A02A-515971825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EB4B3EF-64DB-4328-AAB1-18AE2C65D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10E91E7-E17A-4A01-9CB0-4BE6E4513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02036C-BB80-4BB3-88AB-F02DD4FF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88D888C-6721-463F-A77C-277FD65E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AD2848A-2354-4F8C-A49E-0FFC99F89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5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1280D-1392-4C23-A365-021D13F4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E5FD68-29F8-4B74-B503-074951D9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E984F0-B94D-4E49-8BE6-7C68418DD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8A05E4-EDC9-44F5-9F4A-E52CD311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6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9FA269-C448-418E-981C-CD4DD9CAC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F405537-1DF4-47A9-9084-46BADF2A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14E11A-E7A4-46DA-91C2-5BCF8648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12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E2DB4-A9DB-4FB1-BB46-B679047D1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7F549-5A46-4A42-8D9E-A1C8F076D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BD1ABA-992D-4DEA-8F5F-768C5DC6A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AE4308-592B-49CE-964F-28A6118E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BCE89B-58ED-4B99-A5B7-85CC7247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D0B91B-9CE7-42D0-86BC-8E90A5AC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06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3DB0A-2476-494A-B84A-93EB3321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F24113-1229-4596-A6DD-6E00879A8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A7F76E-92FF-4B30-BD14-5EE0600EF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5CB55F-C80C-4BC4-900C-88112D29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6C29AF-6A84-4FF6-8CE0-655E89F8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BD0990-DF98-44C5-B0FC-98931764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5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4633F6-8F59-4777-A85A-FB791F7B7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62023A-6002-419B-ADD9-F3788BE86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570DA6-DF8D-4EF5-A4FA-30125AD6C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D68C3-AAF1-4A91-B10A-33F21224BECE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A43F1B-23B1-4282-B8E1-69067FD23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FB5082-1C02-424E-8D30-6946A2466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1A475-EA09-4E77-AA3A-717F2AF4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1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6DCEA-737E-4B32-B98A-D36905AA1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481779"/>
            <a:ext cx="9144000" cy="2546555"/>
          </a:xfrm>
          <a:effectLst>
            <a:innerShdw blurRad="63500" dist="50800" dir="13500000">
              <a:schemeClr val="tx1">
                <a:alpha val="50000"/>
              </a:schemeClr>
            </a:innerShdw>
          </a:effectLst>
        </p:spPr>
        <p:txBody>
          <a:bodyPr>
            <a:normAutofit/>
          </a:bodyPr>
          <a:lstStyle/>
          <a:p>
            <a:r>
              <a:rPr lang="cs-CZ" sz="7200" dirty="0"/>
              <a:t>Nehody na železničních přejezdech</a:t>
            </a:r>
          </a:p>
        </p:txBody>
      </p:sp>
    </p:spTree>
    <p:extLst>
      <p:ext uri="{BB962C8B-B14F-4D97-AF65-F5344CB8AC3E}">
        <p14:creationId xmlns:p14="http://schemas.microsoft.com/office/powerpoint/2010/main" val="201833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958CF6-5F86-4FE3-A5C6-94087C9CE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457"/>
            <a:ext cx="10515600" cy="5712506"/>
          </a:xfrm>
        </p:spPr>
        <p:txBody>
          <a:bodyPr/>
          <a:lstStyle/>
          <a:p>
            <a:r>
              <a:rPr lang="cs-CZ" dirty="0"/>
              <a:t>Hasiči v případě potřeby zajišťují evakuaci osob z vlaku do náhradní soupravy.</a:t>
            </a:r>
          </a:p>
          <a:p>
            <a:r>
              <a:rPr lang="cs-CZ" dirty="0"/>
              <a:t>V případě použití jeřábu na elektrifikované železniční trati zajišťují vypnutí a zkratování trakčního vedení. </a:t>
            </a:r>
          </a:p>
          <a:p>
            <a:r>
              <a:rPr lang="cs-CZ" dirty="0"/>
              <a:t>Dále spolupracují s orgány vyšetřujícími střet na přejezdu (drážní inspekce, dopravní policie atd.)</a:t>
            </a:r>
          </a:p>
        </p:txBody>
      </p:sp>
      <p:pic>
        <p:nvPicPr>
          <p:cNvPr id="2050" name="Picture 2" descr="Také chebským hasičům SŽDC již pomáhá nová technika | Živé Chebsko -  zivechebsko.cz">
            <a:extLst>
              <a:ext uri="{FF2B5EF4-FFF2-40B4-BE49-F238E27FC236}">
                <a16:creationId xmlns:a16="http://schemas.microsoft.com/office/drawing/2014/main" id="{5420066A-FA3E-4540-B8F9-C3A47EC71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91" y="3734526"/>
            <a:ext cx="4239655" cy="275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rážní inspekce - Novinky.cz">
            <a:extLst>
              <a:ext uri="{FF2B5EF4-FFF2-40B4-BE49-F238E27FC236}">
                <a16:creationId xmlns:a16="http://schemas.microsoft.com/office/drawing/2014/main" id="{579ABADE-3358-456C-BC7D-7CEEB0797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855" y="4576763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27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41BE4C-81D2-4B56-A03E-07774FF94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9471"/>
            <a:ext cx="10515600" cy="5507492"/>
          </a:xfrm>
        </p:spPr>
        <p:txBody>
          <a:bodyPr/>
          <a:lstStyle/>
          <a:p>
            <a:r>
              <a:rPr lang="cs-CZ" dirty="0"/>
              <a:t>Zásah končí obnovením železničního provozu po domluvě s výpravčím a vyšetřovateli.</a:t>
            </a:r>
          </a:p>
          <a:p>
            <a:r>
              <a:rPr lang="cs-CZ" dirty="0"/>
              <a:t>Velitel zásahu drážní jednotky cestou operačního střediska hlásí uvolnění a sjízdnost kolejí a dává výpravčímu souhlas k obnovení provozu.</a:t>
            </a:r>
          </a:p>
          <a:p>
            <a:r>
              <a:rPr lang="cs-CZ" dirty="0"/>
              <a:t>Poté se vrací na základnu.</a:t>
            </a:r>
          </a:p>
        </p:txBody>
      </p:sp>
      <p:pic>
        <p:nvPicPr>
          <p:cNvPr id="3074" name="Picture 2" descr="Srážek na přejezdech výrazně přibývá! Jak řešit krizové situace? -  AutoTN.cz - TV Nova">
            <a:extLst>
              <a:ext uri="{FF2B5EF4-FFF2-40B4-BE49-F238E27FC236}">
                <a16:creationId xmlns:a16="http://schemas.microsoft.com/office/drawing/2014/main" id="{97E3F5EF-9885-4510-AA7F-CDC450C18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88329"/>
            <a:ext cx="3619500" cy="202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Nové logo. Od 1.8.2018 máme lehce pozměněné logo. S určitým zpožděním ho  vkládáme na naše stránky facebooku. Nové logo... - Hasičský záchranný sbor  podniku, Správa železnic, JPO Ostrava | Facebook">
            <a:extLst>
              <a:ext uri="{FF2B5EF4-FFF2-40B4-BE49-F238E27FC236}">
                <a16:creationId xmlns:a16="http://schemas.microsoft.com/office/drawing/2014/main" id="{1E4BD870-B2F3-4057-8005-EC007B14D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209" y="3053852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85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F37A4F-97F4-45FB-A4BC-DB3C76DE6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0571"/>
            <a:ext cx="10515600" cy="5596392"/>
          </a:xfrm>
        </p:spPr>
        <p:txBody>
          <a:bodyPr/>
          <a:lstStyle/>
          <a:p>
            <a:r>
              <a:rPr lang="cs-CZ" dirty="0"/>
              <a:t>Ondřej Barč, 15, </a:t>
            </a:r>
          </a:p>
          <a:p>
            <a:r>
              <a:rPr lang="cs-CZ" dirty="0"/>
              <a:t>Moravská Ostrava, Zelená 2774/55, 702 00, </a:t>
            </a:r>
          </a:p>
          <a:p>
            <a:r>
              <a:rPr lang="cs-CZ" dirty="0"/>
              <a:t>9.třída, kategorie DT1</a:t>
            </a:r>
          </a:p>
          <a:p>
            <a:r>
              <a:rPr lang="cs-CZ" dirty="0"/>
              <a:t>SDH Ostrava Radvanice, Těšínská 41, Ostrava 16, 71600</a:t>
            </a:r>
          </a:p>
          <a:p>
            <a:r>
              <a:rPr lang="cs-CZ" dirty="0"/>
              <a:t>(kontaktní osoba Pavlína </a:t>
            </a:r>
            <a:r>
              <a:rPr lang="cs-CZ" dirty="0" err="1"/>
              <a:t>Sasinová</a:t>
            </a:r>
            <a:r>
              <a:rPr lang="cs-CZ" dirty="0"/>
              <a:t>, tel. 737685694)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26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B578D-1083-46BA-8766-2D4AD028D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železniční přejezd?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19F389-2981-4CB0-BF29-692355FEC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325563"/>
          </a:xfrm>
        </p:spPr>
        <p:txBody>
          <a:bodyPr/>
          <a:lstStyle/>
          <a:p>
            <a:r>
              <a:rPr lang="cs-CZ" dirty="0"/>
              <a:t>Je to místo, kde se kříží pozemní komunikace s železnicí. </a:t>
            </a:r>
          </a:p>
          <a:p>
            <a:r>
              <a:rPr lang="cs-CZ" dirty="0"/>
              <a:t>Označuje se těmito dopravními značkami: </a:t>
            </a:r>
          </a:p>
        </p:txBody>
      </p:sp>
      <p:pic>
        <p:nvPicPr>
          <p:cNvPr id="2052" name="Picture 4" descr="A29 - Železniční přejezd se závorami : Zákruta.cz">
            <a:extLst>
              <a:ext uri="{FF2B5EF4-FFF2-40B4-BE49-F238E27FC236}">
                <a16:creationId xmlns:a16="http://schemas.microsoft.com/office/drawing/2014/main" id="{F10555E7-591A-4EDA-A368-7639DE87D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762" y="3429000"/>
            <a:ext cx="2069808" cy="181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opravní značka - Železniční přejezd bez závor | VAKOmobiliář">
            <a:extLst>
              <a:ext uri="{FF2B5EF4-FFF2-40B4-BE49-F238E27FC236}">
                <a16:creationId xmlns:a16="http://schemas.microsoft.com/office/drawing/2014/main" id="{5DD1D0A4-BC76-46AF-AF67-9A0812441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325" y="3153697"/>
            <a:ext cx="2233980" cy="223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748FCFFD-E0ED-47F5-85C1-1E842B8D7FA6}"/>
              </a:ext>
            </a:extLst>
          </p:cNvPr>
          <p:cNvSpPr txBox="1">
            <a:spLocks/>
          </p:cNvSpPr>
          <p:nvPr/>
        </p:nvSpPr>
        <p:spPr>
          <a:xfrm>
            <a:off x="1290484" y="5247660"/>
            <a:ext cx="4618703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Železniční přejezd se závorami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A57F7191-3609-4C8C-BD81-F76EE0FCC05F}"/>
              </a:ext>
            </a:extLst>
          </p:cNvPr>
          <p:cNvSpPr txBox="1">
            <a:spLocks/>
          </p:cNvSpPr>
          <p:nvPr/>
        </p:nvSpPr>
        <p:spPr>
          <a:xfrm>
            <a:off x="6282815" y="5223540"/>
            <a:ext cx="4373664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Železniční přejezd bez závor</a:t>
            </a:r>
          </a:p>
        </p:txBody>
      </p:sp>
    </p:spTree>
    <p:extLst>
      <p:ext uri="{BB962C8B-B14F-4D97-AF65-F5344CB8AC3E}">
        <p14:creationId xmlns:p14="http://schemas.microsoft.com/office/powerpoint/2010/main" val="60739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E84D0-37FA-409E-906D-C08F88032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270" y="1946312"/>
            <a:ext cx="4493342" cy="209744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Výstražný kříž pro železniční přejezd jednokolejný</a:t>
            </a:r>
          </a:p>
        </p:txBody>
      </p:sp>
      <p:pic>
        <p:nvPicPr>
          <p:cNvPr id="3074" name="Picture 2" descr="Železniční přejezd">
            <a:extLst>
              <a:ext uri="{FF2B5EF4-FFF2-40B4-BE49-F238E27FC236}">
                <a16:creationId xmlns:a16="http://schemas.microsoft.com/office/drawing/2014/main" id="{F396BCE3-662E-4533-9403-A29AFF66A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9" y="371628"/>
            <a:ext cx="2680980" cy="141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opravní značka A32b - Výstražný kříž pro železniční přejezd dvoukolejný -  větší | e-shop Gsplus.cz">
            <a:extLst>
              <a:ext uri="{FF2B5EF4-FFF2-40B4-BE49-F238E27FC236}">
                <a16:creationId xmlns:a16="http://schemas.microsoft.com/office/drawing/2014/main" id="{7AE3543D-1624-4D5C-BB43-304B0DAE5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956" y="256863"/>
            <a:ext cx="2089816" cy="164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B3E192DA-102C-4DEC-9634-CB5C77198A4D}"/>
              </a:ext>
            </a:extLst>
          </p:cNvPr>
          <p:cNvSpPr txBox="1"/>
          <p:nvPr/>
        </p:nvSpPr>
        <p:spPr>
          <a:xfrm>
            <a:off x="5968180" y="2020296"/>
            <a:ext cx="6096000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Výstražný kříž pro železniční přejezd vícekolejný</a:t>
            </a:r>
          </a:p>
        </p:txBody>
      </p:sp>
      <p:pic>
        <p:nvPicPr>
          <p:cNvPr id="3078" name="Picture 6" descr="Železniční přejezd">
            <a:extLst>
              <a:ext uri="{FF2B5EF4-FFF2-40B4-BE49-F238E27FC236}">
                <a16:creationId xmlns:a16="http://schemas.microsoft.com/office/drawing/2014/main" id="{D470AF9F-D1BB-4B8E-8B1A-7C899AF81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78" y="2934095"/>
            <a:ext cx="2940689" cy="342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BA8C992F-EE7D-480D-B597-8F8525667AB4}"/>
              </a:ext>
            </a:extLst>
          </p:cNvPr>
          <p:cNvSpPr txBox="1"/>
          <p:nvPr/>
        </p:nvSpPr>
        <p:spPr>
          <a:xfrm>
            <a:off x="3912395" y="4406980"/>
            <a:ext cx="763966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Návěstní desky (zleva doprava 240 m, 160 m, 80 m)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252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64399-7A5D-48B6-B628-6CC6E3B4A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Zabezpečení železničních přejezdů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B656A-D2AB-4C7F-8EE0-1720EA420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ČR je dohromady 7 858 železničních přejezdů.</a:t>
            </a:r>
          </a:p>
          <a:p>
            <a:r>
              <a:rPr lang="cs-CZ" dirty="0"/>
              <a:t>3 720 je zabezpečeno jen výstražným křížem.</a:t>
            </a:r>
          </a:p>
          <a:p>
            <a:r>
              <a:rPr lang="cs-CZ" dirty="0"/>
              <a:t>1 370 má zabudované závory.</a:t>
            </a:r>
          </a:p>
          <a:p>
            <a:r>
              <a:rPr lang="cs-CZ" dirty="0"/>
              <a:t>A 3 816 má zabudované výstražné světla.</a:t>
            </a:r>
          </a:p>
          <a:p>
            <a:endParaRPr lang="cs-CZ" dirty="0"/>
          </a:p>
        </p:txBody>
      </p:sp>
      <p:pic>
        <p:nvPicPr>
          <p:cNvPr id="5122" name="Picture 2" descr="Desatero nepsaných pravidel pro chování na přejezdech a před nimi –  Železniční koridory">
            <a:extLst>
              <a:ext uri="{FF2B5EF4-FFF2-40B4-BE49-F238E27FC236}">
                <a16:creationId xmlns:a16="http://schemas.microsoft.com/office/drawing/2014/main" id="{90EFE69C-F842-461B-AD5F-DAD743BE6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5" y="4133052"/>
            <a:ext cx="3848099" cy="255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2B8A6D7-4CC6-4DF9-B5C0-9DC6C301C983}"/>
              </a:ext>
            </a:extLst>
          </p:cNvPr>
          <p:cNvSpPr txBox="1"/>
          <p:nvPr/>
        </p:nvSpPr>
        <p:spPr>
          <a:xfrm>
            <a:off x="4686299" y="5184241"/>
            <a:ext cx="60987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Železniční přejezd se závorami i s výstražnými světly</a:t>
            </a:r>
          </a:p>
        </p:txBody>
      </p:sp>
    </p:spTree>
    <p:extLst>
      <p:ext uri="{BB962C8B-B14F-4D97-AF65-F5344CB8AC3E}">
        <p14:creationId xmlns:p14="http://schemas.microsoft.com/office/powerpoint/2010/main" val="151055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DA222-17DA-4204-BD0D-CF20F62E1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nebezpečí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6D5C64-70E8-4546-B26D-6D29D8017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Vlak může vážit něco okolo 1 700 tun a jet rychlostí 160 km/h. Brzdná dráha může být i jeden kilometr.</a:t>
            </a:r>
          </a:p>
          <a:p>
            <a:r>
              <a:rPr lang="cs-CZ" dirty="0"/>
              <a:t>Auto váží jen 2 tuny. Už jen z rozdílu hmotnosti lze soudit, jak střet dopadne.</a:t>
            </a:r>
          </a:p>
          <a:p>
            <a:r>
              <a:rPr lang="cs-CZ" dirty="0"/>
              <a:t>Když vlak narazí, tak velkou rychlostí do auta totálně ho zdemoluje a bude ho táhnout do doby než zastaví.</a:t>
            </a:r>
          </a:p>
          <a:p>
            <a:r>
              <a:rPr lang="cs-CZ" dirty="0"/>
              <a:t>Těžká zranění, či dokonce smrt je téměř jistá.</a:t>
            </a:r>
          </a:p>
          <a:p>
            <a:r>
              <a:rPr lang="cs-CZ" dirty="0"/>
              <a:t>Vlak může i vykolejit, čímž se ohrozí i životy a zdraví cestujících.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3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A07D0-E97C-4246-9839-5644BA15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vzniká?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3F93E-5CE1-4C70-9192-BD2F932BF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drtivé většině případů za ní může řidič automobilu.</a:t>
            </a:r>
          </a:p>
          <a:p>
            <a:r>
              <a:rPr lang="cs-CZ" dirty="0"/>
              <a:t>Skoro každý desátý řidič nejede přes železniční přejezd podle předpisů. </a:t>
            </a:r>
          </a:p>
          <a:p>
            <a:r>
              <a:rPr lang="cs-CZ" dirty="0"/>
              <a:t>Ti nejvíce riskující jedou přes rozsvícená světla nebo objíždějí zavřené závory. </a:t>
            </a:r>
          </a:p>
          <a:p>
            <a:r>
              <a:rPr lang="cs-CZ" dirty="0"/>
              <a:t>Každý rok zahyne, většinou kvůli nim, na železničních přejezdech přes 40 lidí.</a:t>
            </a:r>
          </a:p>
          <a:p>
            <a:r>
              <a:rPr lang="cs-CZ" dirty="0"/>
              <a:t>Někteří řidiči vjedou na přejezd po prvním zvednutí závor, ty se však můžou zase sklopit a může projíždět další vlak. Řidič zpanikaří a zůstane uprostřed přejezdu.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170" name="Picture 2" descr="Muži v Ostravě se nelíbilo, jak jej jiný řidič předjížděl. Vyskočil mu na  auto a zničil stěrače a zrcátko | Patriot Magazín">
            <a:extLst>
              <a:ext uri="{FF2B5EF4-FFF2-40B4-BE49-F238E27FC236}">
                <a16:creationId xmlns:a16="http://schemas.microsoft.com/office/drawing/2014/main" id="{D5C50BF0-BA44-4EF0-909E-505D45ED4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355" y="332468"/>
            <a:ext cx="2469423" cy="164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06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77D3F-8EAF-4A15-BD69-B5C40BD07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7BF494-46FB-4AF1-B920-F93FC018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Přesvědčit se, že je bezpečné přejezdem projet.</a:t>
            </a:r>
          </a:p>
          <a:p>
            <a:r>
              <a:rPr lang="cs-CZ" dirty="0"/>
              <a:t>Neobjíždět závory. </a:t>
            </a:r>
          </a:p>
          <a:p>
            <a:r>
              <a:rPr lang="cs-CZ" dirty="0"/>
              <a:t>Neignorovat cinkání a blikání výstražníku.</a:t>
            </a:r>
          </a:p>
          <a:p>
            <a:r>
              <a:rPr lang="cs-CZ" dirty="0"/>
              <a:t>Nevjíždět na přejezd, pokud jde vidět nebo slyšet přijíždějící vlak.</a:t>
            </a:r>
          </a:p>
          <a:p>
            <a:r>
              <a:rPr lang="cs-CZ" dirty="0"/>
              <a:t>Pokud jsme uvězněni mezi závorami, prorazíme je.</a:t>
            </a:r>
          </a:p>
          <a:p>
            <a:r>
              <a:rPr lang="cs-CZ" dirty="0"/>
              <a:t>Nikdy nepoužívat frázi: „To ještě stihnu.“</a:t>
            </a:r>
          </a:p>
        </p:txBody>
      </p:sp>
      <p:pic>
        <p:nvPicPr>
          <p:cNvPr id="6146" name="Picture 2" descr="Brno - bývalý přejezd Heršpice / Brno - the former railroad crossing">
            <a:extLst>
              <a:ext uri="{FF2B5EF4-FFF2-40B4-BE49-F238E27FC236}">
                <a16:creationId xmlns:a16="http://schemas.microsoft.com/office/drawing/2014/main" id="{CDA7381E-668D-4EDF-AE6A-CF6BE5E46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41" y="4523014"/>
            <a:ext cx="2942930" cy="220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23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95A86-D9E2-4B45-95E3-3E7CDDED4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Samotný zásah složek IZS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A38D5-1414-4137-B417-3EC440153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Souboj s časem pro záchranné složky začíná ve chvíli, kdy je neštěstí oznámeno na tísňovou linku a následně vyjedou nejbližší jednotky.</a:t>
            </a:r>
          </a:p>
          <a:p>
            <a:r>
              <a:rPr lang="cs-CZ" dirty="0"/>
              <a:t>Nezbytná součást jsou drážní hasiči, kteří jsou povoláváni na každou událost související s železniční dopravou.</a:t>
            </a:r>
          </a:p>
          <a:p>
            <a:r>
              <a:rPr lang="cs-CZ" dirty="0"/>
              <a:t>Drážní hasiči si taktéž přebírají zásah od krajských jednotek a celý zásah poté řídí.</a:t>
            </a:r>
          </a:p>
          <a:p>
            <a:r>
              <a:rPr lang="cs-CZ" dirty="0"/>
              <a:t>Hasiči a záchranáři jsou na místě v řádkách minut.</a:t>
            </a:r>
          </a:p>
          <a:p>
            <a:r>
              <a:rPr lang="cs-CZ" dirty="0"/>
              <a:t>Před příjezdem na místo události operační středisko spolu s velitelem zajišťují zastavení veškerého provozu na železnici v dotyčném úseku.</a:t>
            </a:r>
          </a:p>
          <a:p>
            <a:r>
              <a:rPr lang="cs-CZ" dirty="0"/>
              <a:t>Hasiči po příjezdu přebírají velení, provádí průzkum a vyhodnocení situace.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IZS - ForActiv.cz Ostrava">
            <a:extLst>
              <a:ext uri="{FF2B5EF4-FFF2-40B4-BE49-F238E27FC236}">
                <a16:creationId xmlns:a16="http://schemas.microsoft.com/office/drawing/2014/main" id="{B2165855-BA4C-4C9A-8556-B18B71912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99" y="365125"/>
            <a:ext cx="353377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1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C71C34-0C94-4093-98BD-5ADA4233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6400"/>
            <a:ext cx="10515600" cy="5712506"/>
          </a:xfrm>
        </p:spPr>
        <p:txBody>
          <a:bodyPr/>
          <a:lstStyle/>
          <a:p>
            <a:r>
              <a:rPr lang="cs-CZ" dirty="0"/>
              <a:t>Zjišťují, zda neunikají pohonné kapaliny a zda nedochází k hoření.</a:t>
            </a:r>
          </a:p>
          <a:p>
            <a:r>
              <a:rPr lang="cs-CZ" dirty="0"/>
              <a:t>Podle vzdálenosti od místa nehody spolupracují při vyproštění a ošetření zraněných osob.</a:t>
            </a:r>
          </a:p>
          <a:p>
            <a:r>
              <a:rPr lang="cs-CZ" dirty="0"/>
              <a:t>K přesunu zraněných se používá páteřová deska.</a:t>
            </a:r>
          </a:p>
          <a:p>
            <a:r>
              <a:rPr lang="cs-CZ" dirty="0"/>
              <a:t>Podle vzdálenosti od místa nehody spolupracují při vyproštění a ošetření zraněných osob.</a:t>
            </a:r>
          </a:p>
          <a:p>
            <a:r>
              <a:rPr lang="cs-CZ" dirty="0"/>
              <a:t>Po předání zraněných osob ZZS většinou Krajské jednotky odjíždí a drážní hasiči zajišťují odstranění následků nehody (odstranění vraků, zprovoznění kolejiště, atd.)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Drážní hasiči v ČR ročně zasahují u 5500 výjezdů | eLogistika.info">
            <a:extLst>
              <a:ext uri="{FF2B5EF4-FFF2-40B4-BE49-F238E27FC236}">
                <a16:creationId xmlns:a16="http://schemas.microsoft.com/office/drawing/2014/main" id="{4A307A28-E438-445E-A58D-382E6745F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4489124"/>
            <a:ext cx="3896179" cy="2181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23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618</Words>
  <Application>Microsoft Office PowerPoint</Application>
  <PresentationFormat>Širokoúhlá obrazovka</PresentationFormat>
  <Paragraphs>57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Nehody na železničních přejezdech</vt:lpstr>
      <vt:lpstr>Co je to železniční přejezd?</vt:lpstr>
      <vt:lpstr>Prezentace aplikace PowerPoint</vt:lpstr>
      <vt:lpstr>Zabezpečení železničních přejezdů</vt:lpstr>
      <vt:lpstr>Hlavní nebezpečí</vt:lpstr>
      <vt:lpstr>Proč vzniká?</vt:lpstr>
      <vt:lpstr>Prevence</vt:lpstr>
      <vt:lpstr>Samotný zásah složek IZS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Nehody na železničních přejezdech</dc:title>
  <dc:creator>Barč Ondřej</dc:creator>
  <cp:lastModifiedBy>Barč Ondřej</cp:lastModifiedBy>
  <cp:revision>34</cp:revision>
  <dcterms:created xsi:type="dcterms:W3CDTF">2021-03-10T16:33:03Z</dcterms:created>
  <dcterms:modified xsi:type="dcterms:W3CDTF">2021-03-19T13:44:50Z</dcterms:modified>
</cp:coreProperties>
</file>